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73" r:id="rId11"/>
    <p:sldId id="264" r:id="rId12"/>
    <p:sldId id="274" r:id="rId13"/>
    <p:sldId id="266" r:id="rId14"/>
    <p:sldId id="267" r:id="rId15"/>
    <p:sldId id="268" r:id="rId16"/>
    <p:sldId id="269" r:id="rId17"/>
    <p:sldId id="270" r:id="rId18"/>
    <p:sldId id="272" r:id="rId19"/>
    <p:sldId id="275" r:id="rId20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>
      <p:cViewPr varScale="1">
        <p:scale>
          <a:sx n="91" d="100"/>
          <a:sy n="91" d="100"/>
        </p:scale>
        <p:origin x="738" y="5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3.jpeg>
</file>

<file path=ppt/media/image4.gif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dirty="0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pour modifier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02334-7E8B-4320-A1E2-4B05AC15A670}" type="datetimeFigureOut">
              <a:rPr lang="fr-FR" smtClean="0"/>
              <a:pPr/>
              <a:t>13/05/2018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582E2-60D7-40E7-AECB-CED9E7320F8D}" type="slidenum">
              <a:rPr lang="fr-FR" smtClean="0"/>
              <a:pPr/>
              <a:t>‹N°›</a:t>
            </a:fld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1" name="Picture 207" descr="C:\Users\Tom\AppData\Local\Microsoft\Windows\Temporary Internet Files\Content.IE5\KVSBUKP6\MPj04337630000[1]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757808" y="1905150"/>
            <a:ext cx="7772400" cy="1470025"/>
          </a:xfrm>
        </p:spPr>
        <p:txBody>
          <a:bodyPr>
            <a:normAutofit/>
          </a:bodyPr>
          <a:lstStyle/>
          <a:p>
            <a:r>
              <a:rPr lang="fr-FR" sz="8000" b="1" dirty="0">
                <a:solidFill>
                  <a:schemeClr val="bg1"/>
                </a:solidFill>
                <a:latin typeface="Agency FB" panose="020B0503020202020204" pitchFamily="34" charset="0"/>
              </a:rPr>
              <a:t>Le Projet TwittoBot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7503" y="4445802"/>
            <a:ext cx="8928992" cy="1343000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  <a:latin typeface="Agency FB" panose="020B0503020202020204" pitchFamily="34" charset="0"/>
              </a:rPr>
              <a:t>Le robot optimiste qui apporte de</a:t>
            </a:r>
          </a:p>
          <a:p>
            <a:r>
              <a:rPr lang="fr-FR" dirty="0">
                <a:solidFill>
                  <a:schemeClr val="bg1"/>
                </a:solidFill>
                <a:latin typeface="Agency FB" panose="020B0503020202020204" pitchFamily="34" charset="0"/>
              </a:rPr>
              <a:t>l’apaisement sur Twitter</a:t>
            </a:r>
          </a:p>
        </p:txBody>
      </p:sp>
      <p:pic>
        <p:nvPicPr>
          <p:cNvPr id="5" name="Image 4" descr="Une image contenant hache, outil&#10;&#10;Description générée avec un niveau de confiance très élevé">
            <a:extLst>
              <a:ext uri="{FF2B5EF4-FFF2-40B4-BE49-F238E27FC236}">
                <a16:creationId xmlns:a16="http://schemas.microsoft.com/office/drawing/2014/main" id="{2C07092E-230B-4FF8-8C4B-39D9514659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952" y="3482825"/>
            <a:ext cx="1008112" cy="81994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CAA42C4-1F0E-48E2-8EBE-1A4E86B3DE70}"/>
              </a:ext>
            </a:extLst>
          </p:cNvPr>
          <p:cNvSpPr txBox="1"/>
          <p:nvPr/>
        </p:nvSpPr>
        <p:spPr>
          <a:xfrm>
            <a:off x="50303" y="0"/>
            <a:ext cx="9043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Aix-Marseille Université, L3 Informatique		Mathieu REMY et Arnaud SOULIER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Évaluation de l’analyse de sentiment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FBF6DB2-917C-412E-8B62-531B63D48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7368" y="1484784"/>
            <a:ext cx="7169264" cy="477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865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Génération de Texte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4134C1-F222-4138-899F-DB075419396F}"/>
              </a:ext>
            </a:extLst>
          </p:cNvPr>
          <p:cNvSpPr/>
          <p:nvPr/>
        </p:nvSpPr>
        <p:spPr>
          <a:xfrm>
            <a:off x="1187624" y="1805646"/>
            <a:ext cx="2736297" cy="6932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Ebook .epub</a:t>
            </a:r>
          </a:p>
          <a:p>
            <a:pPr algn="ctr"/>
            <a:r>
              <a:rPr lang="fr-FR" dirty="0"/>
              <a:t>Commentaires Reddit .json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828D7D-2037-44C9-B88A-17AD39C779E4}"/>
              </a:ext>
            </a:extLst>
          </p:cNvPr>
          <p:cNvSpPr/>
          <p:nvPr/>
        </p:nvSpPr>
        <p:spPr>
          <a:xfrm>
            <a:off x="5292080" y="1794872"/>
            <a:ext cx="2736297" cy="71481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Un ensemble de tweets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002253-794E-4456-BC9E-22042BEB7D3B}"/>
              </a:ext>
            </a:extLst>
          </p:cNvPr>
          <p:cNvSpPr/>
          <p:nvPr/>
        </p:nvSpPr>
        <p:spPr>
          <a:xfrm>
            <a:off x="1187624" y="4005064"/>
            <a:ext cx="6840753" cy="93610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Générateur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5E5317-3F19-4485-966B-4E8CF4C7323A}"/>
              </a:ext>
            </a:extLst>
          </p:cNvPr>
          <p:cNvSpPr/>
          <p:nvPr/>
        </p:nvSpPr>
        <p:spPr>
          <a:xfrm>
            <a:off x="1565719" y="3042440"/>
            <a:ext cx="1980109" cy="4768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Fichier .txt</a:t>
            </a:r>
          </a:p>
        </p:txBody>
      </p:sp>
      <p:cxnSp>
        <p:nvCxnSpPr>
          <p:cNvPr id="36" name="Connecteur droit avec flèche 35">
            <a:extLst>
              <a:ext uri="{FF2B5EF4-FFF2-40B4-BE49-F238E27FC236}">
                <a16:creationId xmlns:a16="http://schemas.microsoft.com/office/drawing/2014/main" id="{97428FE3-E2A7-4EA1-93CF-9A4EE868BEAE}"/>
              </a:ext>
            </a:extLst>
          </p:cNvPr>
          <p:cNvCxnSpPr>
            <a:cxnSpLocks/>
          </p:cNvCxnSpPr>
          <p:nvPr/>
        </p:nvCxnSpPr>
        <p:spPr>
          <a:xfrm>
            <a:off x="4571999" y="3278797"/>
            <a:ext cx="0" cy="566602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5B6C1DAC-2370-46AE-BEC2-A283AD2FECE6}"/>
              </a:ext>
            </a:extLst>
          </p:cNvPr>
          <p:cNvSpPr/>
          <p:nvPr/>
        </p:nvSpPr>
        <p:spPr>
          <a:xfrm>
            <a:off x="3980974" y="5661248"/>
            <a:ext cx="1182051" cy="38125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Sortie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5B40F811-6009-4958-9290-DD8CCA379476}"/>
              </a:ext>
            </a:extLst>
          </p:cNvPr>
          <p:cNvCxnSpPr>
            <a:cxnSpLocks/>
          </p:cNvCxnSpPr>
          <p:nvPr/>
        </p:nvCxnSpPr>
        <p:spPr>
          <a:xfrm>
            <a:off x="4572000" y="5085184"/>
            <a:ext cx="0" cy="50405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B3CE55C6-27F0-4EED-B297-40C9DED56F42}"/>
              </a:ext>
            </a:extLst>
          </p:cNvPr>
          <p:cNvSpPr/>
          <p:nvPr/>
        </p:nvSpPr>
        <p:spPr>
          <a:xfrm>
            <a:off x="1573860" y="4120379"/>
            <a:ext cx="1846012" cy="67677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Construction des n-grammes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4F6157C-FB32-4418-A32A-EFFE66C53173}"/>
              </a:ext>
            </a:extLst>
          </p:cNvPr>
          <p:cNvSpPr/>
          <p:nvPr/>
        </p:nvSpPr>
        <p:spPr>
          <a:xfrm>
            <a:off x="5809235" y="4149080"/>
            <a:ext cx="1846012" cy="67677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Algorithme de génération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B75471C2-2162-4AD6-B269-1595428886E6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6660228" y="2509687"/>
            <a:ext cx="1" cy="771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48">
            <a:extLst>
              <a:ext uri="{FF2B5EF4-FFF2-40B4-BE49-F238E27FC236}">
                <a16:creationId xmlns:a16="http://schemas.microsoft.com/office/drawing/2014/main" id="{EC0CF2E3-4242-403F-A86E-D41954CA84E1}"/>
              </a:ext>
            </a:extLst>
          </p:cNvPr>
          <p:cNvCxnSpPr>
            <a:cxnSpLocks/>
            <a:endCxn id="20" idx="3"/>
          </p:cNvCxnSpPr>
          <p:nvPr/>
        </p:nvCxnSpPr>
        <p:spPr>
          <a:xfrm flipH="1">
            <a:off x="3545828" y="3278797"/>
            <a:ext cx="3114400" cy="20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58">
            <a:extLst>
              <a:ext uri="{FF2B5EF4-FFF2-40B4-BE49-F238E27FC236}">
                <a16:creationId xmlns:a16="http://schemas.microsoft.com/office/drawing/2014/main" id="{40E60A4E-2B0C-40D2-B7D2-9FCD89E810A4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>
            <a:off x="2555773" y="2498911"/>
            <a:ext cx="1" cy="5435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560173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0532"/>
            <a:ext cx="8229600" cy="1143000"/>
          </a:xfrm>
        </p:spPr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L’algorithme de génération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036E9A51-59CF-4332-A3C9-5CBBE23DA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596" y="1340768"/>
            <a:ext cx="7272808" cy="540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93664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Analyse d’une tendance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CBB5E33-1166-4398-A3FE-EEB76B5AE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852" y="1622723"/>
            <a:ext cx="7236296" cy="496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600060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Analyse de la Trend List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625E878-DB21-413A-9558-6E08B84AF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20" y="2132856"/>
            <a:ext cx="7812360" cy="363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98901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Création de contexte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A6353052-1BF9-49AC-94B0-60AEA3B86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716" y="1679996"/>
            <a:ext cx="5268567" cy="490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74583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>
                <a:latin typeface="Agency FB" panose="020B0503020202020204" pitchFamily="34" charset="0"/>
              </a:rPr>
              <a:t>Génération d’un tweet positif à propos de la tendance la plus populaire et positive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8B0E379-D7E8-41CC-86D3-5395E19D0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13" y="1824829"/>
            <a:ext cx="8015373" cy="1676179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12F6E72-5ED4-4741-A12D-B05709530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640" y="3501008"/>
            <a:ext cx="6300192" cy="309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65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Conclusions</a:t>
            </a:r>
          </a:p>
        </p:txBody>
      </p:sp>
      <p:pic>
        <p:nvPicPr>
          <p:cNvPr id="6" name="Image 5" descr="Une image contenant personne, intérieur, homme, mur&#10;&#10;Description générée avec un niveau de confiance très élevé">
            <a:extLst>
              <a:ext uri="{FF2B5EF4-FFF2-40B4-BE49-F238E27FC236}">
                <a16:creationId xmlns:a16="http://schemas.microsoft.com/office/drawing/2014/main" id="{4689163C-509F-4875-B623-6491E8D722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3212976"/>
            <a:ext cx="3005082" cy="2428106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BD6BA03C-9DC6-4930-9BBE-A4567E5C63BE}"/>
              </a:ext>
            </a:extLst>
          </p:cNvPr>
          <p:cNvSpPr txBox="1"/>
          <p:nvPr/>
        </p:nvSpPr>
        <p:spPr>
          <a:xfrm>
            <a:off x="1691680" y="2100153"/>
            <a:ext cx="640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>
                <a:latin typeface="Agency FB" panose="020B0503020202020204" pitchFamily="34" charset="0"/>
              </a:rPr>
              <a:t>Problèmes                            Améliorations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B917BE7-CFFF-4C66-B094-66101DD89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3114515"/>
            <a:ext cx="2304256" cy="245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121999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Merci de votre attention</a:t>
            </a:r>
          </a:p>
        </p:txBody>
      </p:sp>
      <p:pic>
        <p:nvPicPr>
          <p:cNvPr id="4" name="Image 3" descr="Une image contenant personne, intérieur, plancher, mur&#10;&#10;Description générée avec un niveau de confiance très élevé">
            <a:extLst>
              <a:ext uri="{FF2B5EF4-FFF2-40B4-BE49-F238E27FC236}">
                <a16:creationId xmlns:a16="http://schemas.microsoft.com/office/drawing/2014/main" id="{886C7454-80D4-48CA-A1B7-A806898B8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708" y="1773076"/>
            <a:ext cx="5256584" cy="478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18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76019A-C816-46E3-97FA-DD1B81EF9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1275755"/>
            <a:ext cx="8229600" cy="4306490"/>
          </a:xfrm>
        </p:spPr>
        <p:txBody>
          <a:bodyPr>
            <a:normAutofit/>
          </a:bodyPr>
          <a:lstStyle/>
          <a:p>
            <a:r>
              <a:rPr lang="fr-FR" sz="6000" dirty="0">
                <a:latin typeface="Agency FB" panose="020B0503020202020204" pitchFamily="34" charset="0"/>
              </a:rPr>
              <a:t>Pourquoi ce choix de projet ?</a:t>
            </a:r>
            <a:br>
              <a:rPr lang="fr-FR" sz="6000" dirty="0">
                <a:latin typeface="Agency FB" panose="020B0503020202020204" pitchFamily="34" charset="0"/>
              </a:rPr>
            </a:br>
            <a:r>
              <a:rPr lang="fr-FR" sz="5400" dirty="0">
                <a:latin typeface="Agency FB" panose="020B0503020202020204" pitchFamily="34" charset="0"/>
              </a:rPr>
              <a:t>Quelles modalités ?</a:t>
            </a:r>
          </a:p>
        </p:txBody>
      </p:sp>
      <p:pic>
        <p:nvPicPr>
          <p:cNvPr id="5" name="Image 4" descr="Une image contenant personne, intérieur, femme&#10;&#10;Description générée avec un niveau de confiance élevé">
            <a:extLst>
              <a:ext uri="{FF2B5EF4-FFF2-40B4-BE49-F238E27FC236}">
                <a16:creationId xmlns:a16="http://schemas.microsoft.com/office/drawing/2014/main" id="{D54120DD-A1DE-4BF8-B1A7-4AEE4A074F8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167" y="-9090"/>
            <a:ext cx="3167833" cy="1781906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9C23DAF-A50A-44EA-A0B9-996F316A17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090"/>
            <a:ext cx="3066041" cy="211556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488A2B2E-21AE-4694-A6B8-58249EF302A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4230178"/>
            <a:ext cx="2521193" cy="2636912"/>
          </a:xfrm>
          <a:prstGeom prst="rect">
            <a:avLst/>
          </a:prstGeom>
        </p:spPr>
      </p:pic>
      <p:pic>
        <p:nvPicPr>
          <p:cNvPr id="12" name="Image 11" descr="Une image contenant texte, journal, femme&#10;&#10;Description générée avec un niveau de confiance très élevé">
            <a:extLst>
              <a:ext uri="{FF2B5EF4-FFF2-40B4-BE49-F238E27FC236}">
                <a16:creationId xmlns:a16="http://schemas.microsoft.com/office/drawing/2014/main" id="{58502E15-77AD-4F6F-AD05-4EF73670A7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168" y="4815895"/>
            <a:ext cx="3059832" cy="204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47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Structure du projet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4134C1-F222-4138-899F-DB075419396F}"/>
              </a:ext>
            </a:extLst>
          </p:cNvPr>
          <p:cNvSpPr/>
          <p:nvPr/>
        </p:nvSpPr>
        <p:spPr>
          <a:xfrm>
            <a:off x="827584" y="2587551"/>
            <a:ext cx="1944216" cy="9361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Module d’interaction avec Twitter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7300DF-538B-4B37-BCDB-D74B66FC4583}"/>
              </a:ext>
            </a:extLst>
          </p:cNvPr>
          <p:cNvSpPr/>
          <p:nvPr/>
        </p:nvSpPr>
        <p:spPr>
          <a:xfrm>
            <a:off x="3599892" y="2580171"/>
            <a:ext cx="1944216" cy="9361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Modules d’analyse de sentiment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828D7D-2037-44C9-B88A-17AD39C779E4}"/>
              </a:ext>
            </a:extLst>
          </p:cNvPr>
          <p:cNvSpPr/>
          <p:nvPr/>
        </p:nvSpPr>
        <p:spPr>
          <a:xfrm>
            <a:off x="6360611" y="2587551"/>
            <a:ext cx="1944216" cy="9361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Modules de génération de texte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002253-794E-4456-BC9E-22042BEB7D3B}"/>
              </a:ext>
            </a:extLst>
          </p:cNvPr>
          <p:cNvSpPr/>
          <p:nvPr/>
        </p:nvSpPr>
        <p:spPr>
          <a:xfrm>
            <a:off x="3599892" y="4653136"/>
            <a:ext cx="1944216" cy="93610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/>
              <a:t>TwittoBot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D65679B-5D88-45CD-B11D-857CB4C5F2CC}"/>
              </a:ext>
            </a:extLst>
          </p:cNvPr>
          <p:cNvSpPr/>
          <p:nvPr/>
        </p:nvSpPr>
        <p:spPr>
          <a:xfrm>
            <a:off x="1531830" y="1700808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2AE735-A264-4C7F-BD39-1EDD7068396A}"/>
              </a:ext>
            </a:extLst>
          </p:cNvPr>
          <p:cNvSpPr/>
          <p:nvPr/>
        </p:nvSpPr>
        <p:spPr>
          <a:xfrm>
            <a:off x="4298343" y="1700808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2</a:t>
            </a:r>
            <a:endParaRPr lang="fr-F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36F3C-3910-4827-9B24-889B2BD68DA1}"/>
              </a:ext>
            </a:extLst>
          </p:cNvPr>
          <p:cNvSpPr/>
          <p:nvPr/>
        </p:nvSpPr>
        <p:spPr>
          <a:xfrm>
            <a:off x="7064856" y="1700808"/>
            <a:ext cx="5357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3</a:t>
            </a:r>
            <a:endParaRPr lang="fr-FR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DE921371-E216-48A7-8040-78AAF0FE2A21}"/>
              </a:ext>
            </a:extLst>
          </p:cNvPr>
          <p:cNvCxnSpPr/>
          <p:nvPr/>
        </p:nvCxnSpPr>
        <p:spPr>
          <a:xfrm>
            <a:off x="1799692" y="3645024"/>
            <a:ext cx="1548172" cy="93610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15CC3E2D-054D-40C1-B05D-D97EA4C8C336}"/>
              </a:ext>
            </a:extLst>
          </p:cNvPr>
          <p:cNvCxnSpPr>
            <a:cxnSpLocks/>
          </p:cNvCxnSpPr>
          <p:nvPr/>
        </p:nvCxnSpPr>
        <p:spPr>
          <a:xfrm flipH="1">
            <a:off x="5724128" y="3645024"/>
            <a:ext cx="1656184" cy="936104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6C0E64AB-B13C-4A17-BCEA-956812BE0DCB}"/>
              </a:ext>
            </a:extLst>
          </p:cNvPr>
          <p:cNvCxnSpPr>
            <a:cxnSpLocks/>
          </p:cNvCxnSpPr>
          <p:nvPr/>
        </p:nvCxnSpPr>
        <p:spPr>
          <a:xfrm>
            <a:off x="4644008" y="3645024"/>
            <a:ext cx="0" cy="86409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35727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Module d’interaction avec Twitter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184CE39-FFE7-468F-93A6-9778ED1E5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2333" y="1582856"/>
            <a:ext cx="4439331" cy="34290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FD6AEEC-A1F3-43DE-803E-C64F4C72CD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465" y="5247617"/>
            <a:ext cx="4861069" cy="1482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056148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3471643-8919-4C56-860A-C5E346366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6311" y="4255198"/>
            <a:ext cx="4111377" cy="258146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Les Limites de l’API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FF90703-074E-4262-9DCB-BA323B589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08" y="1484784"/>
            <a:ext cx="7571184" cy="267987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3625B7-4456-400B-852F-AFD953210C99}"/>
              </a:ext>
            </a:extLst>
          </p:cNvPr>
          <p:cNvSpPr/>
          <p:nvPr/>
        </p:nvSpPr>
        <p:spPr>
          <a:xfrm>
            <a:off x="786408" y="1988840"/>
            <a:ext cx="7530009" cy="36004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DE9D24-5531-42A5-8068-C6FB94841E8D}"/>
              </a:ext>
            </a:extLst>
          </p:cNvPr>
          <p:cNvSpPr/>
          <p:nvPr/>
        </p:nvSpPr>
        <p:spPr>
          <a:xfrm>
            <a:off x="2627784" y="6188588"/>
            <a:ext cx="2736304" cy="55278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0322006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La Trend List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AF78FC9-E62C-42E8-8FA8-D57DFA5A1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264" y="4869160"/>
            <a:ext cx="7477472" cy="147336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5C90320-4E79-4C2A-91A8-7670B85460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484" y="1518323"/>
            <a:ext cx="4377031" cy="328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82201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Analyse de Sentiment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B554A08-FD44-4C7A-8064-E36BF1CCBD22}"/>
              </a:ext>
            </a:extLst>
          </p:cNvPr>
          <p:cNvSpPr txBox="1"/>
          <p:nvPr/>
        </p:nvSpPr>
        <p:spPr>
          <a:xfrm>
            <a:off x="4932040" y="1332782"/>
            <a:ext cx="36724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3200" dirty="0">
                <a:latin typeface="Agency FB" panose="020B0503020202020204" pitchFamily="34" charset="0"/>
              </a:rPr>
              <a:t>Normalisation</a:t>
            </a:r>
          </a:p>
          <a:p>
            <a:pPr marL="285750" indent="-285750">
              <a:buFontTx/>
              <a:buChar char="-"/>
            </a:pPr>
            <a:r>
              <a:rPr lang="fr-FR" sz="3200" dirty="0">
                <a:latin typeface="Agency FB" panose="020B0503020202020204" pitchFamily="34" charset="0"/>
              </a:rPr>
              <a:t>Tokenisation</a:t>
            </a:r>
          </a:p>
          <a:p>
            <a:pPr marL="285750" indent="-285750">
              <a:buFontTx/>
              <a:buChar char="-"/>
            </a:pPr>
            <a:r>
              <a:rPr lang="fr-FR" sz="3200" dirty="0">
                <a:latin typeface="Agency FB" panose="020B0503020202020204" pitchFamily="34" charset="0"/>
              </a:rPr>
              <a:t>Part-Of-Speech Tagging</a:t>
            </a:r>
          </a:p>
          <a:p>
            <a:pPr marL="285750" indent="-285750">
              <a:buFontTx/>
              <a:buChar char="-"/>
            </a:pPr>
            <a:r>
              <a:rPr lang="fr-FR" sz="3200" dirty="0">
                <a:latin typeface="Agency FB" panose="020B0503020202020204" pitchFamily="34" charset="0"/>
              </a:rPr>
              <a:t>Stopwords</a:t>
            </a:r>
          </a:p>
          <a:p>
            <a:pPr marL="285750" indent="-285750">
              <a:buFontTx/>
              <a:buChar char="-"/>
            </a:pPr>
            <a:r>
              <a:rPr lang="fr-FR" sz="3200" dirty="0">
                <a:latin typeface="Agency FB" panose="020B0503020202020204" pitchFamily="34" charset="0"/>
              </a:rPr>
              <a:t>Gestion de la négation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31B7C9B-CA03-4C06-B0DB-059FB636EC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341348"/>
            <a:ext cx="3675900" cy="2067694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D210A3F-A6AF-4E28-948A-4A4D0A303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860" y="4149080"/>
            <a:ext cx="7092280" cy="25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33663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589240"/>
            <a:ext cx="8229600" cy="1143000"/>
          </a:xfrm>
        </p:spPr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L’algorithme d’analyse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57FC6F7-C3C5-48D0-A9F5-20CB4B80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864" y="369143"/>
            <a:ext cx="7020272" cy="522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77844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8805D4-E086-4B88-A94D-2425699F3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1143000"/>
          </a:xfrm>
        </p:spPr>
        <p:txBody>
          <a:bodyPr/>
          <a:lstStyle/>
          <a:p>
            <a:r>
              <a:rPr lang="fr-FR" dirty="0">
                <a:latin typeface="Agency FB" panose="020B0503020202020204" pitchFamily="34" charset="0"/>
              </a:rPr>
              <a:t>Exemple de sortie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FBD827D-9817-414F-B8F4-F4BCBAD72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788" y="2348880"/>
            <a:ext cx="8388424" cy="275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2700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5E8A1D02-D1F2-46D6-84E7-9049CD41AE8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Thème montagne - Lac vert</Template>
  <TotalTime>339</TotalTime>
  <Words>136</Words>
  <Application>Microsoft Office PowerPoint</Application>
  <PresentationFormat>Affichage à l'écran (4:3)</PresentationFormat>
  <Paragraphs>42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Agency FB</vt:lpstr>
      <vt:lpstr>Arial</vt:lpstr>
      <vt:lpstr>Calibri</vt:lpstr>
      <vt:lpstr>Thème Office</vt:lpstr>
      <vt:lpstr>Le Projet TwittoBot</vt:lpstr>
      <vt:lpstr>Pourquoi ce choix de projet ? Quelles modalités ?</vt:lpstr>
      <vt:lpstr>Structure du projet</vt:lpstr>
      <vt:lpstr>Module d’interaction avec Twitter</vt:lpstr>
      <vt:lpstr>Les Limites de l’API</vt:lpstr>
      <vt:lpstr>La Trend List</vt:lpstr>
      <vt:lpstr>Analyse de Sentiment</vt:lpstr>
      <vt:lpstr>L’algorithme d’analyse</vt:lpstr>
      <vt:lpstr>Exemple de sortie</vt:lpstr>
      <vt:lpstr>Évaluation de l’analyse de sentiment</vt:lpstr>
      <vt:lpstr>Génération de Texte</vt:lpstr>
      <vt:lpstr>L’algorithme de génération</vt:lpstr>
      <vt:lpstr>Analyse d’une tendance</vt:lpstr>
      <vt:lpstr>Analyse de la Trend List</vt:lpstr>
      <vt:lpstr>Création de contexte</vt:lpstr>
      <vt:lpstr>Génération d’un tweet positif à propos de la tendance la plus populaire et positive</vt:lpstr>
      <vt:lpstr>Conclusions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 Projet TwittoBot</dc:title>
  <dc:creator>Arnaud Soulier</dc:creator>
  <cp:keywords/>
  <cp:lastModifiedBy>Arnaud Soulier</cp:lastModifiedBy>
  <cp:revision>38</cp:revision>
  <dcterms:created xsi:type="dcterms:W3CDTF">2018-05-13T21:16:03Z</dcterms:created>
  <dcterms:modified xsi:type="dcterms:W3CDTF">2018-05-14T02:55:13Z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TC300073999990</vt:lpwstr>
  </property>
</Properties>
</file>

<file path=docProps/thumbnail.jpeg>
</file>